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5"/>
  </p:notesMasterIdLst>
  <p:handoutMasterIdLst>
    <p:handoutMasterId r:id="rId26"/>
  </p:handoutMasterIdLst>
  <p:sldIdLst>
    <p:sldId id="263" r:id="rId5"/>
    <p:sldId id="282" r:id="rId6"/>
    <p:sldId id="281" r:id="rId7"/>
    <p:sldId id="286" r:id="rId8"/>
    <p:sldId id="268" r:id="rId9"/>
    <p:sldId id="274" r:id="rId10"/>
    <p:sldId id="290" r:id="rId11"/>
    <p:sldId id="273" r:id="rId12"/>
    <p:sldId id="271" r:id="rId13"/>
    <p:sldId id="264" r:id="rId14"/>
    <p:sldId id="272" r:id="rId15"/>
    <p:sldId id="287" r:id="rId16"/>
    <p:sldId id="291" r:id="rId17"/>
    <p:sldId id="278" r:id="rId18"/>
    <p:sldId id="277" r:id="rId19"/>
    <p:sldId id="279" r:id="rId20"/>
    <p:sldId id="289" r:id="rId21"/>
    <p:sldId id="283" r:id="rId22"/>
    <p:sldId id="288" r:id="rId23"/>
    <p:sldId id="285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guson, Chuck (DelDOT)" initials="FC(" lastIdx="1" clrIdx="0">
    <p:extLst>
      <p:ext uri="{19B8F6BF-5375-455C-9EA6-DF929625EA0E}">
        <p15:presenceInfo xmlns:p15="http://schemas.microsoft.com/office/powerpoint/2012/main" userId="S::Chuck.Ferguson@delaware.gov::437d962f-929a-4dbd-a0bb-f75a7f43ec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85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FE60FF6-4F02-41AF-9D79-9820270FCBD6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157CFDA-6ECB-4984-BC1D-18C52F424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25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23609C5-75BB-4414-9338-7A1C0CAD17B5}" type="datetimeFigureOut">
              <a:rPr lang="en-US" smtClean="0"/>
              <a:t>2/19/2021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97BF0A6-9DE7-4D4F-86C7-D6F614E29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BF0A6-9DE7-4D4F-86C7-D6F614E294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6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6012180" y="359898"/>
            <a:ext cx="57734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pic>
        <p:nvPicPr>
          <p:cNvPr id="2" name="Picture 1" descr="Close up of a light bulb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5864352" cy="6851904"/>
          </a:xfrm>
          <a:prstGeom prst="rect">
            <a:avLst/>
          </a:prstGeom>
        </p:spPr>
      </p:pic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6012180" y="1850064"/>
            <a:ext cx="57734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3E7ED-526C-43D7-BA41-7DEE51FD568E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F403F-04F5-4D09-800D-7870715B9ED9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87C-0397-4298-B160-26D34EC67BB0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65177-F084-49E7-ADEE-00812B3D582B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422400" y="-54"/>
            <a:ext cx="1076545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940" y="2600325"/>
            <a:ext cx="10166316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pic>
        <p:nvPicPr>
          <p:cNvPr id="14" name="Picture 13" descr="Close up of light filament of a half bulb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507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5940" y="1066800"/>
            <a:ext cx="10166316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C39ED-27B9-4997-BF90-3A238D0607E9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C4FCC-F745-44A0-B2E4-C91714F31EB6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0EA4-DCC4-4D4C-953F-F31E92EE505C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42F08-6BA5-45A1-80AB-C11AC921B6C6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82A9-7CD7-4D15-868B-D8AF30864858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108712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108712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BC6A-4AB7-47F1-904A-90BC8DD816B4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BC9A-EBF0-4E12-A1D3-DD221366B0A1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Close up of a light bulb"/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5079" cy="6858000"/>
            </a:xfrm>
            <a:prstGeom prst="rect">
              <a:avLst/>
            </a:prstGeom>
          </p:spPr>
        </p:pic>
      </p:grp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  <a:extLst/>
          </a:lstStyle>
          <a:p>
            <a:fld id="{7157590A-740B-4548-A79B-F8E5167210D0}" type="datetime1">
              <a:rPr lang="en-US" smtClean="0"/>
              <a:t>2/19/2021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 dirty="0"/>
              <a:t>Add a footer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9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0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8578" y="96253"/>
            <a:ext cx="5773421" cy="6557209"/>
          </a:xfrm>
        </p:spPr>
        <p:txBody>
          <a:bodyPr>
            <a:noAutofit/>
          </a:bodyPr>
          <a:lstStyle/>
          <a:p>
            <a:r>
              <a:rPr lang="en-US" sz="8800" b="1" dirty="0"/>
              <a:t>Keeping  the lights  on during   M&amp;O projects.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2180" y="0"/>
            <a:ext cx="5773420" cy="180474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F148F0D-2F65-4FCF-B684-A30F51EA8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3851" y="-33456"/>
            <a:ext cx="10768149" cy="6926579"/>
          </a:xfrm>
        </p:spPr>
      </p:pic>
    </p:spTree>
    <p:extLst>
      <p:ext uri="{BB962C8B-B14F-4D97-AF65-F5344CB8AC3E}">
        <p14:creationId xmlns:p14="http://schemas.microsoft.com/office/powerpoint/2010/main" val="881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0D7B4-A75E-4572-8DC1-C8DC7194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1821050" y="216568"/>
            <a:ext cx="9198244" cy="271261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C2CEF6-ED66-43CC-9D62-D27EFD9F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5662" y="0"/>
            <a:ext cx="10796337" cy="685800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54195B5-B594-4FF0-B688-7954ECC9EE65}"/>
              </a:ext>
            </a:extLst>
          </p:cNvPr>
          <p:cNvSpPr/>
          <p:nvPr/>
        </p:nvSpPr>
        <p:spPr>
          <a:xfrm>
            <a:off x="2571751" y="1647825"/>
            <a:ext cx="2676524" cy="2609850"/>
          </a:xfrm>
          <a:prstGeom prst="flowChartConnector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A7BA7-28A6-41BA-8EB3-9EB793A07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695" y="0"/>
            <a:ext cx="10784305" cy="1130968"/>
          </a:xfrm>
        </p:spPr>
        <p:txBody>
          <a:bodyPr>
            <a:normAutofit/>
          </a:bodyPr>
          <a:lstStyle/>
          <a:p>
            <a:r>
              <a:rPr lang="en-US" b="1" dirty="0"/>
              <a:t>214 Northbend Court   7Jan – 1 Feb 2020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05B6E-E796-41BB-8AAB-43966D588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695" y="926432"/>
            <a:ext cx="10784305" cy="5931568"/>
          </a:xfrm>
        </p:spPr>
        <p:txBody>
          <a:bodyPr/>
          <a:lstStyle/>
          <a:p>
            <a:pPr marL="82296" indent="0">
              <a:buNone/>
            </a:pPr>
            <a:r>
              <a:rPr lang="en-US" b="1" dirty="0"/>
              <a:t>Lessons Learned – </a:t>
            </a:r>
          </a:p>
          <a:p>
            <a:r>
              <a:rPr lang="en-US" dirty="0"/>
              <a:t>Wet ground conditions = slower pace of work</a:t>
            </a:r>
          </a:p>
          <a:p>
            <a:r>
              <a:rPr lang="en-US" dirty="0"/>
              <a:t>Maintain constant drainage path</a:t>
            </a:r>
          </a:p>
          <a:p>
            <a:r>
              <a:rPr lang="en-US" dirty="0"/>
              <a:t>Often weather from outside of Delaware can affect a utility’s ability to respond to a DelDOT project.</a:t>
            </a:r>
          </a:p>
          <a:p>
            <a:r>
              <a:rPr lang="en-US" dirty="0"/>
              <a:t>A transformer over a drainage pipe will cause a less than ideal excavation area for the construction crew. </a:t>
            </a:r>
          </a:p>
          <a:p>
            <a:r>
              <a:rPr lang="en-US" dirty="0"/>
              <a:t>Always factor in more time in the construction schedule than originally thought, if utilities are in the direct path of the drainage pipe to be replaced.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D81E-6E92-4F95-9758-26C41961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0"/>
            <a:ext cx="10763250" cy="981075"/>
          </a:xfrm>
        </p:spPr>
        <p:txBody>
          <a:bodyPr/>
          <a:lstStyle/>
          <a:p>
            <a:pPr algn="ctr"/>
            <a:r>
              <a:rPr lang="en-US" b="1" dirty="0"/>
              <a:t>Front Street - Milton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1752-C90D-4F73-B8CA-05F6B56CB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49" y="1066800"/>
            <a:ext cx="10763249" cy="5791200"/>
          </a:xfrm>
        </p:spPr>
        <p:txBody>
          <a:bodyPr>
            <a:normAutofit/>
          </a:bodyPr>
          <a:lstStyle/>
          <a:p>
            <a:r>
              <a:rPr lang="en-US" dirty="0"/>
              <a:t>And now for some good news. A drainage project that went according to plan.  Front Street – Milton</a:t>
            </a:r>
          </a:p>
          <a:p>
            <a:r>
              <a:rPr lang="en-US" dirty="0"/>
              <a:t>The DelDOT Utility Section was notified on 5 May 2020 of the failing pipe on Front Street in Milton. </a:t>
            </a:r>
          </a:p>
          <a:p>
            <a:r>
              <a:rPr lang="en-US" dirty="0"/>
              <a:t>Front Street was closed to traffic on 5 Oct 2020 for the actual pipe replacement.</a:t>
            </a:r>
          </a:p>
          <a:p>
            <a:r>
              <a:rPr lang="en-US" dirty="0"/>
              <a:t>In-between these dates, DP&amp;L, Verizon and Comcast each designed and implemented a plan to maintain service to their customers and not to conflict with the construction project. – </a:t>
            </a:r>
            <a:r>
              <a:rPr lang="en-US" b="1" dirty="0"/>
              <a:t>THANK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DC75-8FD2-49A7-B03A-FFD332D1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73FE71-12CD-4A52-B4F5-695FA1107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794" y="-1"/>
            <a:ext cx="1077520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23D5-F3C8-4192-8E16-8AC5766E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351D00-8B2D-4918-A6DF-F61DE9F3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758" y="0"/>
            <a:ext cx="10760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1D464-6CF7-4743-8BAB-7C732CC7B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88" y="158045"/>
            <a:ext cx="10467796" cy="6090356"/>
          </a:xfrm>
        </p:spPr>
        <p:txBody>
          <a:bodyPr/>
          <a:lstStyle/>
          <a:p>
            <a:pPr marL="82296" indent="0">
              <a:buNone/>
            </a:pPr>
            <a:r>
              <a:rPr lang="en-US" dirty="0"/>
              <a:t>A completely different situation – </a:t>
            </a:r>
            <a:r>
              <a:rPr lang="en-US" dirty="0" err="1"/>
              <a:t>Carr</a:t>
            </a:r>
            <a:r>
              <a:rPr lang="en-US" dirty="0"/>
              <a:t> Road </a:t>
            </a:r>
          </a:p>
          <a:p>
            <a:r>
              <a:rPr lang="en-US" dirty="0"/>
              <a:t>11/11/2020 – Pipe failure resulting in </a:t>
            </a:r>
            <a:r>
              <a:rPr lang="en-US" dirty="0" err="1"/>
              <a:t>Carr</a:t>
            </a:r>
            <a:r>
              <a:rPr lang="en-US" dirty="0"/>
              <a:t> Road being closed.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8BA08-1EF9-4AFA-845E-C08A27F6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8" y="1828800"/>
            <a:ext cx="1061486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09785-E23B-47E2-8AA9-539131BE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451556"/>
            <a:ext cx="9997440" cy="57968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11/12/2020 – Contractor called in Emergency Miss Utility Tickets. </a:t>
            </a:r>
          </a:p>
          <a:p>
            <a:r>
              <a:rPr lang="en-US" dirty="0"/>
              <a:t>11/13/2020 – Contractor Test pitted to locate Utilities.</a:t>
            </a:r>
          </a:p>
          <a:p>
            <a:pPr lvl="1"/>
            <a:r>
              <a:rPr lang="en-US" dirty="0"/>
              <a:t>Trouble locating water line.  Suez Water was contacted and arrived to assist in locating.  Contractor found water line outside limits of mark-out. </a:t>
            </a:r>
          </a:p>
          <a:p>
            <a:pPr lvl="1"/>
            <a:r>
              <a:rPr lang="en-US" dirty="0"/>
              <a:t>Also found two unmarked gas lines.</a:t>
            </a:r>
          </a:p>
          <a:p>
            <a:pPr lvl="1"/>
            <a:r>
              <a:rPr lang="en-US" dirty="0"/>
              <a:t>Orange conduit seen in sinkhole but was not marked or identified.  Possibly abandoned?</a:t>
            </a:r>
          </a:p>
          <a:p>
            <a:pPr lvl="1"/>
            <a:r>
              <a:rPr lang="en-US" dirty="0"/>
              <a:t>Deteriorated duct bank marked and located near centerline of road</a:t>
            </a:r>
          </a:p>
          <a:p>
            <a:pPr lvl="1"/>
            <a:r>
              <a:rPr lang="en-US" dirty="0"/>
              <a:t>All located utilities to this point were found above existing pipe crossing.</a:t>
            </a:r>
          </a:p>
        </p:txBody>
      </p:sp>
    </p:spTree>
    <p:extLst>
      <p:ext uri="{BB962C8B-B14F-4D97-AF65-F5344CB8AC3E}">
        <p14:creationId xmlns:p14="http://schemas.microsoft.com/office/powerpoint/2010/main" val="15013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2D43-0B73-4D37-BE32-3BB73FA7D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426BE1-0F8A-4641-859F-87E382753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485" y="0"/>
            <a:ext cx="1075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F1B6-AD51-4DF3-A753-DBC4CEF9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89" y="0"/>
            <a:ext cx="10467795" cy="986589"/>
          </a:xfrm>
        </p:spPr>
        <p:txBody>
          <a:bodyPr/>
          <a:lstStyle/>
          <a:p>
            <a:pPr algn="ctr"/>
            <a:r>
              <a:rPr lang="en-US" dirty="0" err="1"/>
              <a:t>Carr</a:t>
            </a:r>
            <a:r>
              <a:rPr lang="en-US" dirty="0"/>
              <a:t>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CC98A-BF0A-4E1D-867F-D559391B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89" y="986589"/>
            <a:ext cx="10748211" cy="5871411"/>
          </a:xfrm>
        </p:spPr>
        <p:txBody>
          <a:bodyPr/>
          <a:lstStyle/>
          <a:p>
            <a:pPr marL="82296" indent="0">
              <a:buNone/>
            </a:pPr>
            <a:r>
              <a:rPr lang="en-US" b="1" dirty="0"/>
              <a:t>Lessons Learned</a:t>
            </a:r>
          </a:p>
          <a:p>
            <a:r>
              <a:rPr lang="en-US" dirty="0"/>
              <a:t>Utilities do not always know exactly where their facility is located.</a:t>
            </a:r>
          </a:p>
          <a:p>
            <a:r>
              <a:rPr lang="en-US" dirty="0"/>
              <a:t>Maintain an open line of communication with the contact for the utility company in case there are any problems.</a:t>
            </a:r>
          </a:p>
          <a:p>
            <a:r>
              <a:rPr lang="en-US" dirty="0"/>
              <a:t>Just because Miss Utility does not mark a location, does not mean that there is nothing there. </a:t>
            </a:r>
          </a:p>
          <a:p>
            <a:r>
              <a:rPr lang="en-US" dirty="0"/>
              <a:t>If a utility line is “retired in place” or “abandoned”, the facility is still the property of the utility.  </a:t>
            </a:r>
          </a:p>
        </p:txBody>
      </p:sp>
    </p:spTree>
    <p:extLst>
      <p:ext uri="{BB962C8B-B14F-4D97-AF65-F5344CB8AC3E}">
        <p14:creationId xmlns:p14="http://schemas.microsoft.com/office/powerpoint/2010/main" val="38204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11B6F-CB88-4EAE-BD98-B6845E43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58" y="96254"/>
            <a:ext cx="10760242" cy="122722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</a:t>
            </a:r>
            <a:r>
              <a:rPr lang="en-US" b="1" dirty="0"/>
              <a:t>MAINTENANCE and OPERATIONS</a:t>
            </a:r>
            <a:br>
              <a:rPr lang="en-US" b="1" dirty="0"/>
            </a:br>
            <a:r>
              <a:rPr lang="en-US" b="1" dirty="0"/>
              <a:t>				       M&amp;O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43E25-A61E-401B-9908-75F774787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758" y="1447800"/>
            <a:ext cx="10760242" cy="5410200"/>
          </a:xfrm>
        </p:spPr>
        <p:txBody>
          <a:bodyPr>
            <a:normAutofit/>
          </a:bodyPr>
          <a:lstStyle/>
          <a:p>
            <a:r>
              <a:rPr lang="en-US" sz="3500" dirty="0"/>
              <a:t>DelDOT Maintenance and Operations is one side of the DelDOT family.</a:t>
            </a:r>
          </a:p>
          <a:p>
            <a:r>
              <a:rPr lang="en-US" sz="3500" dirty="0"/>
              <a:t>M&amp;O is responsible for various repair and upgrade projects that are performed by         in-house and contractor forces.</a:t>
            </a:r>
          </a:p>
          <a:p>
            <a:r>
              <a:rPr lang="en-US" sz="3500" dirty="0"/>
              <a:t>An M&amp;O project time frame is generally days to weeks, as opposed to months and years for capital projects.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942B-0128-4998-B396-7AD474EA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988" y="673767"/>
            <a:ext cx="3930012" cy="61842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Which utilities in this trench are live and which are retired in place?</a:t>
            </a:r>
            <a:br>
              <a:rPr lang="en-US" sz="4800" dirty="0"/>
            </a:br>
            <a:br>
              <a:rPr lang="en-US" sz="4800" dirty="0"/>
            </a:br>
            <a:r>
              <a:rPr lang="en-US" sz="4800" b="1" dirty="0"/>
              <a:t>NO ONE KNOWS!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FB4EF8-7DF9-4809-96F4-75A6F86D0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693" y="0"/>
            <a:ext cx="6854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9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69E9-A546-45C4-ADE8-D4563D48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53" y="0"/>
            <a:ext cx="10443731" cy="64970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Some Notes For M&amp;O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5C547-BA24-4361-97B0-2D1DB1B9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632" y="763324"/>
            <a:ext cx="10808368" cy="6094675"/>
          </a:xfrm>
        </p:spPr>
        <p:txBody>
          <a:bodyPr>
            <a:normAutofit/>
          </a:bodyPr>
          <a:lstStyle/>
          <a:p>
            <a:r>
              <a:rPr lang="en-US" dirty="0"/>
              <a:t>Most of M&amp;O’s work is not planned.  </a:t>
            </a:r>
          </a:p>
          <a:p>
            <a:r>
              <a:rPr lang="en-US" dirty="0"/>
              <a:t>Often, M&amp;O must initiate work immediately due to a safety hazard, road closure or Legislative complaints.  </a:t>
            </a:r>
          </a:p>
          <a:p>
            <a:r>
              <a:rPr lang="en-US" dirty="0"/>
              <a:t>Work Order Generation to Construction happens very fast and must include Design, Traffic Planning, Environmental Permits, Utility Coordination, Public Outreach, Survey, etc.</a:t>
            </a:r>
          </a:p>
          <a:p>
            <a:r>
              <a:rPr lang="en-US" dirty="0"/>
              <a:t>Replacing infrastructure in-kind is usually the first option, but not always best solution.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77BA-9D0B-48C4-9268-F954C898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0"/>
            <a:ext cx="999744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Some More Notes For M&amp;O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493D5-D829-49E4-AFBF-C4EDC8E2B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821" y="609600"/>
            <a:ext cx="10736179" cy="6248400"/>
          </a:xfrm>
        </p:spPr>
        <p:txBody>
          <a:bodyPr>
            <a:noAutofit/>
          </a:bodyPr>
          <a:lstStyle/>
          <a:p>
            <a:r>
              <a:rPr lang="en-US" sz="2800" dirty="0"/>
              <a:t>Some utility conflicts are not known until midway through construction when materials are already on site, or halfway installed. When Utility conflicts are found, M&amp;O responds and reaches out as quickly as possible to produce a solution.</a:t>
            </a:r>
          </a:p>
          <a:p>
            <a:r>
              <a:rPr lang="en-US" sz="2800" dirty="0"/>
              <a:t>Utility companies have provided schematics in the past that have greatly helped in the field and enabled M&amp;O to move forward</a:t>
            </a:r>
          </a:p>
          <a:p>
            <a:r>
              <a:rPr lang="en-US" sz="2800" dirty="0"/>
              <a:t>Most of M&amp;O’s work is in close proximity to utilities, and M&amp;O does its best to have the Contractor coordinate with utility and support existing utilities as needed.  </a:t>
            </a:r>
          </a:p>
          <a:p>
            <a:r>
              <a:rPr lang="en-US" sz="2800" dirty="0"/>
              <a:t>M&amp;O tries to only involve the Utility Section in critical situations. </a:t>
            </a:r>
          </a:p>
        </p:txBody>
      </p:sp>
    </p:spTree>
    <p:extLst>
      <p:ext uri="{BB962C8B-B14F-4D97-AF65-F5344CB8AC3E}">
        <p14:creationId xmlns:p14="http://schemas.microsoft.com/office/powerpoint/2010/main" val="36662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50E0-F3BE-45BA-8B8C-50E14440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89" y="0"/>
            <a:ext cx="10748211" cy="1018904"/>
          </a:xfrm>
        </p:spPr>
        <p:txBody>
          <a:bodyPr/>
          <a:lstStyle/>
          <a:p>
            <a:pPr algn="ctr"/>
            <a:r>
              <a:rPr lang="en-US" b="1" i="1" dirty="0"/>
              <a:t>DELDOT STANDARD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8DD3-F4B1-45CC-A3FA-0E144583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888274"/>
            <a:ext cx="9997440" cy="596972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i="1" dirty="0"/>
              <a:t>104.14 Required Notifications for Disturbing Property and Using Bridges. 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A. </a:t>
            </a:r>
            <a:r>
              <a:rPr lang="en-US" dirty="0"/>
              <a:t>(The Contractor shall)</a:t>
            </a:r>
            <a:r>
              <a:rPr lang="en-US" b="1" i="1" dirty="0"/>
              <a:t>Provide 2 weeks’ notice to property owners before removing any fixture, shrub, or other object from a right-of-way or easement area that may belong to the property owners. If the owners do not attempt to salvage this property within the 2-week period, remove it without further obligation.</a:t>
            </a:r>
          </a:p>
          <a:p>
            <a:pPr>
              <a:lnSpc>
                <a:spcPct val="110000"/>
              </a:lnSpc>
            </a:pPr>
            <a:endParaRPr lang="en-US" b="1" i="1" dirty="0"/>
          </a:p>
          <a:p>
            <a:pPr lvl="1"/>
            <a:r>
              <a:rPr lang="en-US" sz="4000" b="1" dirty="0"/>
              <a:t>THIS NOTICE INCLUDES ANY DISRUPTION TO ANY UTILITY SERVICE TO THE HOME/BUSINESS.</a:t>
            </a:r>
          </a:p>
        </p:txBody>
      </p:sp>
    </p:spTree>
    <p:extLst>
      <p:ext uri="{BB962C8B-B14F-4D97-AF65-F5344CB8AC3E}">
        <p14:creationId xmlns:p14="http://schemas.microsoft.com/office/powerpoint/2010/main" val="36894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D2E9-E6E7-43E1-83A9-AE9B1B1B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89" y="0"/>
            <a:ext cx="10748211" cy="1058779"/>
          </a:xfrm>
        </p:spPr>
        <p:txBody>
          <a:bodyPr/>
          <a:lstStyle/>
          <a:p>
            <a:pPr algn="ctr"/>
            <a:r>
              <a:rPr lang="en-US" b="1" dirty="0"/>
              <a:t>Utility Company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7C6CA-96B2-40A8-B034-2C4A50735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789" y="1447800"/>
            <a:ext cx="10748211" cy="5410200"/>
          </a:xfrm>
        </p:spPr>
        <p:txBody>
          <a:bodyPr>
            <a:normAutofit fontScale="85000" lnSpcReduction="10000"/>
          </a:bodyPr>
          <a:lstStyle/>
          <a:p>
            <a:r>
              <a:rPr lang="en-US" sz="3800" dirty="0"/>
              <a:t>Follow </a:t>
            </a:r>
            <a:r>
              <a:rPr lang="en-US" sz="3800" b="1" dirty="0"/>
              <a:t>YOUR</a:t>
            </a:r>
            <a:r>
              <a:rPr lang="en-US" sz="3800" dirty="0"/>
              <a:t> Company policy for a short-term outage.</a:t>
            </a:r>
          </a:p>
          <a:p>
            <a:r>
              <a:rPr lang="en-US" sz="3800" dirty="0"/>
              <a:t>DelDOT recommends also providing notice to </a:t>
            </a:r>
            <a:r>
              <a:rPr lang="en-US" sz="3800" b="1" dirty="0"/>
              <a:t>your</a:t>
            </a:r>
            <a:r>
              <a:rPr lang="en-US" sz="3800" dirty="0"/>
              <a:t> customers for any scheduled outage. You know how your system is operated – and who will be out of service.</a:t>
            </a:r>
          </a:p>
          <a:p>
            <a:r>
              <a:rPr lang="en-US" sz="3800" dirty="0"/>
              <a:t>Be prepared for a longer-term outage. Have a plan “B” ready.</a:t>
            </a:r>
          </a:p>
          <a:p>
            <a:r>
              <a:rPr lang="en-US" sz="3800" dirty="0"/>
              <a:t>REMEMBER - the difference between a short-term and longer-term outage is one broken hydraulic hose on the piece of equipment in use.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CE60-3299-4B56-8312-875AA2DEF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214 Northbend Court   7Jan – 1 Feb 2020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7DED-D985-4CAB-868E-1ACEE484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137" y="1447800"/>
            <a:ext cx="10744863" cy="4800600"/>
          </a:xfrm>
        </p:spPr>
        <p:txBody>
          <a:bodyPr/>
          <a:lstStyle/>
          <a:p>
            <a:r>
              <a:rPr lang="en-US" dirty="0"/>
              <a:t>The Corrugated Metal Pipe (CMP)had rusted out and was failing from CB20 to the pond outfall.</a:t>
            </a:r>
          </a:p>
          <a:p>
            <a:r>
              <a:rPr lang="en-US" dirty="0"/>
              <a:t>An electrical transformer, a CATV pedestal and a telephone pedestal were installed directly over the failing CMP. All of these at-grade facilities needed to be removed to allow for the pipe replacement, within the same footprint.</a:t>
            </a:r>
          </a:p>
          <a:p>
            <a:r>
              <a:rPr lang="en-US" dirty="0"/>
              <a:t>This transformer directly fed 4 houses. </a:t>
            </a:r>
          </a:p>
        </p:txBody>
      </p:sp>
    </p:spTree>
    <p:extLst>
      <p:ext uri="{BB962C8B-B14F-4D97-AF65-F5344CB8AC3E}">
        <p14:creationId xmlns:p14="http://schemas.microsoft.com/office/powerpoint/2010/main" val="34329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F46A-349C-4EDA-AA54-C7EE279C0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61B3A2-AAF4-406C-B09E-FBEE4A79C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499" y="-1"/>
            <a:ext cx="561813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05843-614C-4494-BC54-EB3C08353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15" y="0"/>
            <a:ext cx="6008175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B758D8-F712-4BFE-A699-D65812F309B8}"/>
              </a:ext>
            </a:extLst>
          </p:cNvPr>
          <p:cNvCxnSpPr>
            <a:cxnSpLocks/>
          </p:cNvCxnSpPr>
          <p:nvPr/>
        </p:nvCxnSpPr>
        <p:spPr>
          <a:xfrm flipV="1">
            <a:off x="3308684" y="2791326"/>
            <a:ext cx="955883" cy="427121"/>
          </a:xfrm>
          <a:prstGeom prst="line">
            <a:avLst/>
          </a:prstGeom>
          <a:ln w="136525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3E23EC-5E46-4ED5-9E3C-34673BDCCEBF}"/>
              </a:ext>
            </a:extLst>
          </p:cNvPr>
          <p:cNvCxnSpPr>
            <a:cxnSpLocks/>
          </p:cNvCxnSpPr>
          <p:nvPr/>
        </p:nvCxnSpPr>
        <p:spPr>
          <a:xfrm flipV="1">
            <a:off x="3308684" y="3004886"/>
            <a:ext cx="955883" cy="424115"/>
          </a:xfrm>
          <a:prstGeom prst="line">
            <a:avLst/>
          </a:prstGeom>
          <a:ln w="1524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855BCDB-8A2E-49E3-9F03-41AAB4233F2B}"/>
              </a:ext>
            </a:extLst>
          </p:cNvPr>
          <p:cNvSpPr/>
          <p:nvPr/>
        </p:nvSpPr>
        <p:spPr>
          <a:xfrm>
            <a:off x="3645568" y="1672389"/>
            <a:ext cx="1515979" cy="979373"/>
          </a:xfrm>
          <a:prstGeom prst="wedgeRoundRectCallout">
            <a:avLst/>
          </a:prstGeom>
          <a:gradFill>
            <a:gsLst>
              <a:gs pos="0">
                <a:srgbClr val="00B0F0"/>
              </a:gs>
              <a:gs pos="100000">
                <a:srgbClr val="00B0F0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20’ storm drainage easement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C0623A-3DD8-4E23-AD7E-AE5FA67F5623}"/>
              </a:ext>
            </a:extLst>
          </p:cNvPr>
          <p:cNvCxnSpPr>
            <a:cxnSpLocks/>
          </p:cNvCxnSpPr>
          <p:nvPr/>
        </p:nvCxnSpPr>
        <p:spPr>
          <a:xfrm flipH="1">
            <a:off x="10599822" y="320357"/>
            <a:ext cx="1277928" cy="1496411"/>
          </a:xfrm>
          <a:prstGeom prst="straightConnector1">
            <a:avLst/>
          </a:prstGeom>
          <a:ln w="69850">
            <a:solidFill>
              <a:srgbClr val="00B0F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B0A4D5-1488-4E06-91A4-D3EEA4F9FEA8}"/>
              </a:ext>
            </a:extLst>
          </p:cNvPr>
          <p:cNvCxnSpPr>
            <a:cxnSpLocks/>
          </p:cNvCxnSpPr>
          <p:nvPr/>
        </p:nvCxnSpPr>
        <p:spPr>
          <a:xfrm>
            <a:off x="6241774" y="0"/>
            <a:ext cx="17841" cy="6858000"/>
          </a:xfrm>
          <a:prstGeom prst="line">
            <a:avLst/>
          </a:prstGeom>
          <a:ln w="920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3E28FE-3908-4A93-B0BB-A154A8CFE869}"/>
              </a:ext>
            </a:extLst>
          </p:cNvPr>
          <p:cNvCxnSpPr>
            <a:cxnSpLocks/>
          </p:cNvCxnSpPr>
          <p:nvPr/>
        </p:nvCxnSpPr>
        <p:spPr>
          <a:xfrm flipH="1">
            <a:off x="1455499" y="0"/>
            <a:ext cx="4786275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6E8EE1-B56F-4C55-B4D6-CC9F68AEA2F1}"/>
              </a:ext>
            </a:extLst>
          </p:cNvPr>
          <p:cNvCxnSpPr>
            <a:cxnSpLocks/>
          </p:cNvCxnSpPr>
          <p:nvPr/>
        </p:nvCxnSpPr>
        <p:spPr>
          <a:xfrm>
            <a:off x="6259615" y="0"/>
            <a:ext cx="6008175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8FC307-0C50-434D-8B70-6E54DBEEF8F5}"/>
              </a:ext>
            </a:extLst>
          </p:cNvPr>
          <p:cNvCxnSpPr>
            <a:cxnSpLocks/>
          </p:cNvCxnSpPr>
          <p:nvPr/>
        </p:nvCxnSpPr>
        <p:spPr>
          <a:xfrm flipV="1">
            <a:off x="12267790" y="0"/>
            <a:ext cx="0" cy="685800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A1F378-B1E1-4C21-BB78-88C3C6CDEDB1}"/>
              </a:ext>
            </a:extLst>
          </p:cNvPr>
          <p:cNvCxnSpPr>
            <a:cxnSpLocks/>
          </p:cNvCxnSpPr>
          <p:nvPr/>
        </p:nvCxnSpPr>
        <p:spPr>
          <a:xfrm flipH="1">
            <a:off x="1455499" y="6858000"/>
            <a:ext cx="10812291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246423-267A-4BE3-8D0D-625DFC206E68}"/>
              </a:ext>
            </a:extLst>
          </p:cNvPr>
          <p:cNvCxnSpPr>
            <a:cxnSpLocks/>
          </p:cNvCxnSpPr>
          <p:nvPr/>
        </p:nvCxnSpPr>
        <p:spPr>
          <a:xfrm>
            <a:off x="1455499" y="0"/>
            <a:ext cx="0" cy="685800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90B4B9D-5356-4498-A07A-0CE82D964496}"/>
              </a:ext>
            </a:extLst>
          </p:cNvPr>
          <p:cNvSpPr/>
          <p:nvPr/>
        </p:nvSpPr>
        <p:spPr>
          <a:xfrm>
            <a:off x="2061586" y="141608"/>
            <a:ext cx="3305170" cy="424102"/>
          </a:xfrm>
          <a:prstGeom prst="rect">
            <a:avLst/>
          </a:prstGeom>
          <a:gradFill>
            <a:gsLst>
              <a:gs pos="0">
                <a:srgbClr val="DF612B"/>
              </a:gs>
              <a:gs pos="0">
                <a:schemeClr val="accent2">
                  <a:satMod val="103000"/>
                  <a:lumMod val="102000"/>
                  <a:tint val="94000"/>
                </a:schemeClr>
              </a:gs>
              <a:gs pos="28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Construction Plan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8B06E3-3554-4F8A-9BCD-3E0E668C4858}"/>
              </a:ext>
            </a:extLst>
          </p:cNvPr>
          <p:cNvSpPr/>
          <p:nvPr/>
        </p:nvSpPr>
        <p:spPr>
          <a:xfrm>
            <a:off x="6718258" y="139565"/>
            <a:ext cx="3881563" cy="426145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tint val="94000"/>
                  <a:lumMod val="100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Utility Company Plan</a:t>
            </a:r>
          </a:p>
        </p:txBody>
      </p:sp>
    </p:spTree>
    <p:extLst>
      <p:ext uri="{BB962C8B-B14F-4D97-AF65-F5344CB8AC3E}">
        <p14:creationId xmlns:p14="http://schemas.microsoft.com/office/powerpoint/2010/main" val="251279237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B424-A7A0-4DB5-ABF9-4F991E07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rock, outdoor, tool, dirt&#10;&#10;Description automatically generated">
            <a:extLst>
              <a:ext uri="{FF2B5EF4-FFF2-40B4-BE49-F238E27FC236}">
                <a16:creationId xmlns:a16="http://schemas.microsoft.com/office/drawing/2014/main" id="{316F5E85-4743-4F2D-AAFE-B0CCA1E10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342" y="0"/>
            <a:ext cx="10810068" cy="6858000"/>
          </a:xfrm>
        </p:spPr>
      </p:pic>
    </p:spTree>
    <p:extLst>
      <p:ext uri="{BB962C8B-B14F-4D97-AF65-F5344CB8AC3E}">
        <p14:creationId xmlns:p14="http://schemas.microsoft.com/office/powerpoint/2010/main" val="3201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dea design templat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dea design slides.potx" id="{DF01E6A4-6AA1-422C-B26D-6A4BADE1B013}" vid="{6A88D988-B038-48EA-B513-AE1D8F325C3E}"/>
    </a:ext>
  </a:extLst>
</a:theme>
</file>

<file path=ppt/theme/theme2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56448A857884B8DB7017972FA4A19" ma:contentTypeVersion="0" ma:contentTypeDescription="Create a new document." ma:contentTypeScope="" ma:versionID="55d7802602d773dde59aa77fe2aa73e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e2256ec01e046d82c963c178a2e1e4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D6AFAC-93B6-4FC1-9E4E-3E3B35FC224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23C698C-D864-4710-A5D1-46EA7F1F8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6E15DF-A6A0-45C6-AD42-FDD315AF24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Idea design slides</Template>
  <TotalTime>3821</TotalTime>
  <Words>924</Words>
  <Application>Microsoft Office PowerPoint</Application>
  <PresentationFormat>Widescreen</PresentationFormat>
  <Paragraphs>61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Century Gothic</vt:lpstr>
      <vt:lpstr>Verdana</vt:lpstr>
      <vt:lpstr>Wingdings 2</vt:lpstr>
      <vt:lpstr>Idea design template</vt:lpstr>
      <vt:lpstr>Keeping  the lights  on during   M&amp;O projects. </vt:lpstr>
      <vt:lpstr>        MAINTENANCE and OPERATIONS            M&amp;O</vt:lpstr>
      <vt:lpstr>Some Notes For M&amp;O Projects</vt:lpstr>
      <vt:lpstr>Some More Notes For M&amp;O Projects</vt:lpstr>
      <vt:lpstr>DELDOT STANDARD SPECIFICATIONS</vt:lpstr>
      <vt:lpstr>Utility Company Policy</vt:lpstr>
      <vt:lpstr>214 Northbend Court   7Jan – 1 Feb 2020 </vt:lpstr>
      <vt:lpstr>PowerPoint Presentation</vt:lpstr>
      <vt:lpstr>PowerPoint Presentation</vt:lpstr>
      <vt:lpstr>PowerPoint Presentation</vt:lpstr>
      <vt:lpstr>PowerPoint Presentation</vt:lpstr>
      <vt:lpstr>214 Northbend Court   7Jan – 1 Feb 2020 </vt:lpstr>
      <vt:lpstr>Front Street - Milton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Carr Road</vt:lpstr>
      <vt:lpstr>Which utilities in this trench are live and which are retired in place?  NO ONE KNOWS!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the lights on during drainage projects.</dc:title>
  <dc:creator>Ferguson, Chuck (DelDOT)</dc:creator>
  <cp:lastModifiedBy>Cimo, Eric (DelDOT)</cp:lastModifiedBy>
  <cp:revision>75</cp:revision>
  <cp:lastPrinted>2021-02-19T12:39:46Z</cp:lastPrinted>
  <dcterms:created xsi:type="dcterms:W3CDTF">2021-01-20T12:37:45Z</dcterms:created>
  <dcterms:modified xsi:type="dcterms:W3CDTF">2021-02-19T17:42:27Z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0x010100D2156448A857884B8DB7017972FA4A19</vt:lpwstr>
  </property>
</Properties>
</file>